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9" r:id="rId3"/>
    <p:sldId id="279" r:id="rId4"/>
    <p:sldId id="280" r:id="rId5"/>
    <p:sldId id="285" r:id="rId6"/>
    <p:sldId id="287" r:id="rId7"/>
    <p:sldId id="275" r:id="rId8"/>
  </p:sldIdLst>
  <p:sldSz cx="12192000" cy="6858000"/>
  <p:notesSz cx="6724650" cy="97742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dirty="0" err="1"/>
              <a:t>May</a:t>
            </a:r>
            <a:r>
              <a:rPr lang="es-ES" baseline="0" dirty="0"/>
              <a:t> 2021- </a:t>
            </a:r>
            <a:r>
              <a:rPr lang="es-ES" baseline="0" dirty="0" err="1"/>
              <a:t>April</a:t>
            </a:r>
            <a:r>
              <a:rPr lang="es-ES" baseline="0" dirty="0"/>
              <a:t> 2022</a:t>
            </a:r>
            <a:endParaRPr lang="es-ES" dirty="0"/>
          </a:p>
        </c:rich>
      </c:tx>
      <c:layout>
        <c:manualLayout>
          <c:xMode val="edge"/>
          <c:yMode val="edge"/>
          <c:x val="0.4052876654161815"/>
          <c:y val="1.661668576931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Views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Hoja1!$A$2:$A$13</c:f>
              <c:strCache>
                <c:ptCount val="12"/>
                <c:pt idx="0">
                  <c:v>may-21</c:v>
                </c:pt>
                <c:pt idx="1">
                  <c:v>june-21</c:v>
                </c:pt>
                <c:pt idx="2">
                  <c:v>july-21</c:v>
                </c:pt>
                <c:pt idx="3">
                  <c:v>aug-21</c:v>
                </c:pt>
                <c:pt idx="4">
                  <c:v>sep-21</c:v>
                </c:pt>
                <c:pt idx="5">
                  <c:v>oct-21</c:v>
                </c:pt>
                <c:pt idx="6">
                  <c:v>nov-21</c:v>
                </c:pt>
                <c:pt idx="7">
                  <c:v>dic-21</c:v>
                </c:pt>
                <c:pt idx="8">
                  <c:v>jan-22</c:v>
                </c:pt>
                <c:pt idx="9">
                  <c:v>feb-22</c:v>
                </c:pt>
                <c:pt idx="10">
                  <c:v>march-22</c:v>
                </c:pt>
                <c:pt idx="11">
                  <c:v>april-22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1135</c:v>
                </c:pt>
                <c:pt idx="1">
                  <c:v>1532</c:v>
                </c:pt>
                <c:pt idx="2">
                  <c:v>1276</c:v>
                </c:pt>
                <c:pt idx="3">
                  <c:v>2903</c:v>
                </c:pt>
                <c:pt idx="4">
                  <c:v>1746</c:v>
                </c:pt>
                <c:pt idx="5">
                  <c:v>2033</c:v>
                </c:pt>
                <c:pt idx="6">
                  <c:v>1481</c:v>
                </c:pt>
                <c:pt idx="7">
                  <c:v>1212</c:v>
                </c:pt>
                <c:pt idx="8">
                  <c:v>1818</c:v>
                </c:pt>
                <c:pt idx="9">
                  <c:v>1468</c:v>
                </c:pt>
                <c:pt idx="10">
                  <c:v>2068</c:v>
                </c:pt>
                <c:pt idx="11">
                  <c:v>1585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01-4262-87B9-C6D4AE2326CC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Visitors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Hoja1!$A$2:$A$13</c:f>
              <c:strCache>
                <c:ptCount val="12"/>
                <c:pt idx="0">
                  <c:v>may-21</c:v>
                </c:pt>
                <c:pt idx="1">
                  <c:v>june-21</c:v>
                </c:pt>
                <c:pt idx="2">
                  <c:v>july-21</c:v>
                </c:pt>
                <c:pt idx="3">
                  <c:v>aug-21</c:v>
                </c:pt>
                <c:pt idx="4">
                  <c:v>sep-21</c:v>
                </c:pt>
                <c:pt idx="5">
                  <c:v>oct-21</c:v>
                </c:pt>
                <c:pt idx="6">
                  <c:v>nov-21</c:v>
                </c:pt>
                <c:pt idx="7">
                  <c:v>dic-21</c:v>
                </c:pt>
                <c:pt idx="8">
                  <c:v>jan-22</c:v>
                </c:pt>
                <c:pt idx="9">
                  <c:v>feb-22</c:v>
                </c:pt>
                <c:pt idx="10">
                  <c:v>march-22</c:v>
                </c:pt>
                <c:pt idx="11">
                  <c:v>april-22</c:v>
                </c:pt>
              </c:strCache>
            </c:strRef>
          </c:cat>
          <c:val>
            <c:numRef>
              <c:f>Hoja1!$C$2:$C$13</c:f>
              <c:numCache>
                <c:formatCode>General</c:formatCode>
                <c:ptCount val="12"/>
                <c:pt idx="0">
                  <c:v>499</c:v>
                </c:pt>
                <c:pt idx="1">
                  <c:v>704</c:v>
                </c:pt>
                <c:pt idx="2">
                  <c:v>708</c:v>
                </c:pt>
                <c:pt idx="3">
                  <c:v>2120</c:v>
                </c:pt>
                <c:pt idx="4">
                  <c:v>856</c:v>
                </c:pt>
                <c:pt idx="5">
                  <c:v>987</c:v>
                </c:pt>
                <c:pt idx="6">
                  <c:v>857</c:v>
                </c:pt>
                <c:pt idx="7">
                  <c:v>598</c:v>
                </c:pt>
                <c:pt idx="8">
                  <c:v>695</c:v>
                </c:pt>
                <c:pt idx="9">
                  <c:v>676</c:v>
                </c:pt>
                <c:pt idx="10">
                  <c:v>938</c:v>
                </c:pt>
                <c:pt idx="11">
                  <c:v>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01-4262-87B9-C6D4AE2326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2658680"/>
        <c:axId val="422656328"/>
      </c:barChart>
      <c:catAx>
        <c:axId val="422658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22656328"/>
        <c:crosses val="autoZero"/>
        <c:auto val="1"/>
        <c:lblAlgn val="ctr"/>
        <c:lblOffset val="100"/>
        <c:noMultiLvlLbl val="0"/>
      </c:catAx>
      <c:valAx>
        <c:axId val="422656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22658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baseline="0"/>
              <a:t>2016 - 2021</a:t>
            </a:r>
            <a:endParaRPr lang="es-E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views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Hoja1!$A$2:$A$7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Hoja1!$B$2:$B$7</c:f>
              <c:numCache>
                <c:formatCode>General</c:formatCode>
                <c:ptCount val="6"/>
                <c:pt idx="0">
                  <c:v>7521</c:v>
                </c:pt>
                <c:pt idx="1">
                  <c:v>10410</c:v>
                </c:pt>
                <c:pt idx="2">
                  <c:v>15877</c:v>
                </c:pt>
                <c:pt idx="3">
                  <c:v>16336</c:v>
                </c:pt>
                <c:pt idx="4">
                  <c:v>16436</c:v>
                </c:pt>
                <c:pt idx="5">
                  <c:v>17871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5AD-4118-8ADB-361E6A6EB107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visitors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Hoja1!$A$2:$A$7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Hoja1!$C$2:$C$7</c:f>
              <c:numCache>
                <c:formatCode>General</c:formatCode>
                <c:ptCount val="6"/>
                <c:pt idx="0">
                  <c:v>3276</c:v>
                </c:pt>
                <c:pt idx="1">
                  <c:v>4111</c:v>
                </c:pt>
                <c:pt idx="2">
                  <c:v>7592</c:v>
                </c:pt>
                <c:pt idx="3">
                  <c:v>7855</c:v>
                </c:pt>
                <c:pt idx="4">
                  <c:v>7569</c:v>
                </c:pt>
                <c:pt idx="5">
                  <c:v>9530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5AD-4118-8ADB-361E6A6EB1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2659464"/>
        <c:axId val="313919448"/>
      </c:barChart>
      <c:catAx>
        <c:axId val="422659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313919448"/>
        <c:crosses val="autoZero"/>
        <c:auto val="1"/>
        <c:lblAlgn val="ctr"/>
        <c:lblOffset val="100"/>
        <c:noMultiLvlLbl val="0"/>
      </c:catAx>
      <c:valAx>
        <c:axId val="313919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422659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NAPLE </a:t>
            </a:r>
            <a:r>
              <a:rPr lang="es-ES" dirty="0" err="1"/>
              <a:t>Sister</a:t>
            </a:r>
            <a:r>
              <a:rPr lang="es-ES" dirty="0"/>
              <a:t> </a:t>
            </a:r>
            <a:r>
              <a:rPr lang="es-ES" dirty="0" err="1"/>
              <a:t>libraries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s-ES" sz="4400" dirty="0"/>
              <a:t>NAPLE Virtual </a:t>
            </a:r>
            <a:r>
              <a:rPr lang="es-ES" sz="4400" dirty="0" err="1"/>
              <a:t>Assembly</a:t>
            </a:r>
            <a:r>
              <a:rPr lang="es-ES" sz="4400"/>
              <a:t> 2022</a:t>
            </a:r>
            <a:endParaRPr lang="es-ES" sz="4400" dirty="0"/>
          </a:p>
        </p:txBody>
      </p:sp>
    </p:spTree>
    <p:extLst>
      <p:ext uri="{BB962C8B-B14F-4D97-AF65-F5344CB8AC3E}">
        <p14:creationId xmlns:p14="http://schemas.microsoft.com/office/powerpoint/2010/main" val="1104499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688"/>
            <a:ext cx="12192000" cy="575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74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err="1"/>
              <a:t>Statistics</a:t>
            </a:r>
            <a:endParaRPr lang="es-E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179361166"/>
              </p:ext>
            </p:extLst>
          </p:nvPr>
        </p:nvGraphicFramePr>
        <p:xfrm>
          <a:off x="1461752" y="1281648"/>
          <a:ext cx="10154992" cy="4585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360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More </a:t>
            </a:r>
            <a:r>
              <a:rPr lang="es-ES" dirty="0" err="1"/>
              <a:t>statistics</a:t>
            </a:r>
            <a:endParaRPr lang="es-ES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9711802"/>
              </p:ext>
            </p:extLst>
          </p:nvPr>
        </p:nvGraphicFramePr>
        <p:xfrm>
          <a:off x="1371600" y="1481070"/>
          <a:ext cx="9601200" cy="439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170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030310" y="2286000"/>
            <a:ext cx="10766738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6000" dirty="0"/>
              <a:t>135 </a:t>
            </a:r>
            <a:r>
              <a:rPr lang="es-ES" sz="6000" dirty="0" err="1"/>
              <a:t>libraries</a:t>
            </a:r>
            <a:r>
              <a:rPr lang="es-ES" sz="6000" dirty="0"/>
              <a:t> (10 </a:t>
            </a:r>
            <a:r>
              <a:rPr lang="es-ES" sz="6000" dirty="0" err="1"/>
              <a:t>incorporations</a:t>
            </a:r>
            <a:r>
              <a:rPr lang="es-ES" sz="6000" dirty="0"/>
              <a:t>) </a:t>
            </a:r>
            <a:r>
              <a:rPr lang="es-ES" sz="6000" dirty="0" err="1"/>
              <a:t>from</a:t>
            </a:r>
            <a:r>
              <a:rPr lang="es-ES" sz="6000" dirty="0"/>
              <a:t> 18 </a:t>
            </a:r>
            <a:r>
              <a:rPr lang="es-ES" sz="6000" dirty="0" err="1"/>
              <a:t>countries</a:t>
            </a:r>
            <a:r>
              <a:rPr lang="es-ES" sz="6000" dirty="0"/>
              <a:t> (+1, </a:t>
            </a:r>
            <a:r>
              <a:rPr lang="es-ES" sz="6000" dirty="0" err="1"/>
              <a:t>England</a:t>
            </a:r>
            <a:r>
              <a:rPr lang="es-ES" sz="6000" dirty="0"/>
              <a:t>)</a:t>
            </a:r>
          </a:p>
          <a:p>
            <a:pPr marL="0" indent="0">
              <a:buNone/>
            </a:pPr>
            <a:r>
              <a:rPr lang="es-ES" sz="6000" dirty="0"/>
              <a:t>56 </a:t>
            </a:r>
            <a:r>
              <a:rPr lang="es-ES" sz="6000" dirty="0" err="1"/>
              <a:t>sisterships</a:t>
            </a:r>
            <a:r>
              <a:rPr lang="es-ES" sz="6000" dirty="0"/>
              <a:t> (+2)</a:t>
            </a:r>
          </a:p>
        </p:txBody>
      </p:sp>
    </p:spTree>
    <p:extLst>
      <p:ext uri="{BB962C8B-B14F-4D97-AF65-F5344CB8AC3E}">
        <p14:creationId xmlns:p14="http://schemas.microsoft.com/office/powerpoint/2010/main" val="4204780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1824" y="2553237"/>
            <a:ext cx="9594761" cy="1485900"/>
          </a:xfrm>
        </p:spPr>
        <p:txBody>
          <a:bodyPr/>
          <a:lstStyle/>
          <a:p>
            <a:r>
              <a:rPr lang="es-ES" dirty="0" err="1"/>
              <a:t>Summertime</a:t>
            </a:r>
            <a:r>
              <a:rPr lang="es-ES" dirty="0"/>
              <a:t>!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4274" y="685800"/>
            <a:ext cx="5275343" cy="5925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65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400" dirty="0" err="1"/>
              <a:t>Thanks</a:t>
            </a:r>
            <a:r>
              <a:rPr lang="es-ES" sz="4400" dirty="0"/>
              <a:t>!</a:t>
            </a:r>
          </a:p>
          <a:p>
            <a:pPr marL="0" indent="0" algn="ctr">
              <a:buNone/>
            </a:pPr>
            <a:endParaRPr lang="es-ES" sz="4400" dirty="0"/>
          </a:p>
          <a:p>
            <a:pPr marL="0" indent="0" algn="ctr">
              <a:buNone/>
            </a:pPr>
            <a:r>
              <a:rPr lang="es-ES" sz="4400" dirty="0"/>
              <a:t>naple.sisterlibraries@gmail.com</a:t>
            </a:r>
          </a:p>
        </p:txBody>
      </p:sp>
    </p:spTree>
    <p:extLst>
      <p:ext uri="{BB962C8B-B14F-4D97-AF65-F5344CB8AC3E}">
        <p14:creationId xmlns:p14="http://schemas.microsoft.com/office/powerpoint/2010/main" val="145692269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892</TotalTime>
  <Words>47</Words>
  <Application>Microsoft Office PowerPoint</Application>
  <PresentationFormat>Panorámica</PresentationFormat>
  <Paragraphs>12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NAPLE Sister libraries</vt:lpstr>
      <vt:lpstr>Presentación de PowerPoint</vt:lpstr>
      <vt:lpstr>Statistics</vt:lpstr>
      <vt:lpstr>More statistics</vt:lpstr>
      <vt:lpstr>Presentación de PowerPoint</vt:lpstr>
      <vt:lpstr>Summertime!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NAPLE Sister libraries</dc:title>
  <dc:creator>Gracia Sancho Diego</dc:creator>
  <cp:lastModifiedBy>Fernández Montejo, Ana Isabel</cp:lastModifiedBy>
  <cp:revision>27</cp:revision>
  <cp:lastPrinted>2019-06-20T07:39:24Z</cp:lastPrinted>
  <dcterms:created xsi:type="dcterms:W3CDTF">2018-05-21T07:08:08Z</dcterms:created>
  <dcterms:modified xsi:type="dcterms:W3CDTF">2023-01-25T12:11:33Z</dcterms:modified>
</cp:coreProperties>
</file>