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1" r:id="rId5"/>
    <p:sldId id="258" r:id="rId6"/>
    <p:sldId id="265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78" autoAdjust="0"/>
    <p:restoredTop sz="94660"/>
  </p:normalViewPr>
  <p:slideViewPr>
    <p:cSldViewPr snapToGrid="0">
      <p:cViewPr varScale="1">
        <p:scale>
          <a:sx n="92" d="100"/>
          <a:sy n="92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60D8-8B4E-4C57-9411-8EF4F8EE7AE4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85DA-D31F-4E96-A871-68478D33BA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775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60D8-8B4E-4C57-9411-8EF4F8EE7AE4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85DA-D31F-4E96-A871-68478D33BA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0782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60D8-8B4E-4C57-9411-8EF4F8EE7AE4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85DA-D31F-4E96-A871-68478D33BA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32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60D8-8B4E-4C57-9411-8EF4F8EE7AE4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85DA-D31F-4E96-A871-68478D33BA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2046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60D8-8B4E-4C57-9411-8EF4F8EE7AE4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85DA-D31F-4E96-A871-68478D33BA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6572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60D8-8B4E-4C57-9411-8EF4F8EE7AE4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85DA-D31F-4E96-A871-68478D33BA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178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60D8-8B4E-4C57-9411-8EF4F8EE7AE4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85DA-D31F-4E96-A871-68478D33BA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480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60D8-8B4E-4C57-9411-8EF4F8EE7AE4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85DA-D31F-4E96-A871-68478D33BA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8722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60D8-8B4E-4C57-9411-8EF4F8EE7AE4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85DA-D31F-4E96-A871-68478D33BA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5881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60D8-8B4E-4C57-9411-8EF4F8EE7AE4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85DA-D31F-4E96-A871-68478D33BA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4747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60D8-8B4E-4C57-9411-8EF4F8EE7AE4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85DA-D31F-4E96-A871-68478D33BA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3862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F60D8-8B4E-4C57-9411-8EF4F8EE7AE4}" type="datetimeFigureOut">
              <a:rPr lang="es-ES" smtClean="0"/>
              <a:t>26/04/2017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F85DA-D31F-4E96-A871-68478D33BA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507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naple.sisterlibraries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NAPLE SISTER LIBRARIES 2017</a:t>
            </a:r>
            <a:endParaRPr lang="es-ES" b="1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0" algn="ctr">
              <a:buNone/>
            </a:pPr>
            <a:endParaRPr lang="es-ES" dirty="0"/>
          </a:p>
          <a:p>
            <a:pPr marL="457200" lvl="1" indent="0" algn="ctr">
              <a:buNone/>
            </a:pPr>
            <a:r>
              <a:rPr lang="es-ES" sz="4000" dirty="0" err="1" smtClean="0"/>
              <a:t>Update</a:t>
            </a:r>
            <a:r>
              <a:rPr lang="es-ES" sz="4000" dirty="0" smtClean="0"/>
              <a:t> 2017</a:t>
            </a:r>
          </a:p>
          <a:p>
            <a:pPr marL="457200" lvl="1" indent="0" algn="ctr">
              <a:buNone/>
            </a:pPr>
            <a:endParaRPr lang="es-ES" sz="4000" dirty="0"/>
          </a:p>
          <a:p>
            <a:pPr marL="457200" lvl="1" indent="0" algn="ctr">
              <a:buNone/>
            </a:pPr>
            <a:r>
              <a:rPr lang="es-ES" sz="4000" dirty="0" err="1"/>
              <a:t>Statistics</a:t>
            </a:r>
            <a:r>
              <a:rPr lang="es-ES" sz="4000" dirty="0"/>
              <a:t> of </a:t>
            </a:r>
            <a:r>
              <a:rPr lang="es-ES" sz="4000" dirty="0" smtClean="0"/>
              <a:t>Twitter and Blog</a:t>
            </a:r>
            <a:endParaRPr lang="es-ES" sz="4000" dirty="0"/>
          </a:p>
          <a:p>
            <a:pPr marL="457200" lvl="1" indent="0" algn="ctr">
              <a:buNone/>
            </a:pPr>
            <a:endParaRPr lang="es-ES" sz="4000" dirty="0"/>
          </a:p>
          <a:p>
            <a:pPr marL="457200" lvl="1" indent="0" algn="ctr">
              <a:buNone/>
            </a:pPr>
            <a:r>
              <a:rPr lang="es-ES" sz="4000" dirty="0" err="1" smtClean="0"/>
              <a:t>Communication</a:t>
            </a:r>
            <a:r>
              <a:rPr lang="es-ES" sz="4000" dirty="0" smtClean="0"/>
              <a:t> </a:t>
            </a:r>
            <a:r>
              <a:rPr lang="es-ES" sz="4000" dirty="0" err="1" smtClean="0"/>
              <a:t>Strategy</a:t>
            </a:r>
            <a:endParaRPr lang="es-ES" sz="4000" dirty="0" smtClean="0"/>
          </a:p>
          <a:p>
            <a:pPr marL="457200" lvl="1" indent="0" algn="ctr">
              <a:buNone/>
            </a:pPr>
            <a:endParaRPr lang="es-ES" sz="4000" dirty="0"/>
          </a:p>
          <a:p>
            <a:pPr marL="457200" lvl="1" indent="0" algn="ctr">
              <a:buNone/>
            </a:pPr>
            <a:r>
              <a:rPr lang="es-ES" sz="4000" dirty="0" smtClean="0"/>
              <a:t>New Blog 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60701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algn="ctr">
              <a:spcBef>
                <a:spcPts val="1000"/>
              </a:spcBef>
              <a:buNone/>
            </a:pPr>
            <a:r>
              <a:rPr lang="es-ES" sz="4400" dirty="0" err="1" smtClean="0"/>
              <a:t>Update</a:t>
            </a:r>
            <a:r>
              <a:rPr lang="es-ES" sz="4400" dirty="0" smtClean="0"/>
              <a:t> 2016</a:t>
            </a:r>
          </a:p>
          <a:p>
            <a:r>
              <a:rPr lang="en-US" dirty="0" smtClean="0"/>
              <a:t>month </a:t>
            </a:r>
            <a:r>
              <a:rPr lang="en-US" dirty="0"/>
              <a:t>(Blog)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Why? Communication Strategy?</a:t>
            </a:r>
            <a:endParaRPr lang="en-US" dirty="0"/>
          </a:p>
          <a:p>
            <a:pPr marL="0" lvl="0" indent="0">
              <a:buNone/>
            </a:pPr>
            <a:endParaRPr lang="es-ES" dirty="0"/>
          </a:p>
          <a:p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82" y="365125"/>
            <a:ext cx="10990118" cy="6170696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949035" y="693160"/>
            <a:ext cx="4339937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 smtClean="0">
              <a:solidFill>
                <a:srgbClr val="C00000"/>
              </a:solidFill>
            </a:endParaRPr>
          </a:p>
          <a:p>
            <a:pPr lvl="0"/>
            <a:endParaRPr lang="en-US" sz="2400" dirty="0" smtClean="0">
              <a:solidFill>
                <a:srgbClr val="C00000"/>
              </a:solidFill>
            </a:endParaRPr>
          </a:p>
          <a:p>
            <a:pPr lvl="0"/>
            <a:r>
              <a:rPr lang="en-US" sz="2400" dirty="0" smtClean="0">
                <a:solidFill>
                  <a:srgbClr val="C00000"/>
                </a:solidFill>
              </a:rPr>
              <a:t>90 libraries from </a:t>
            </a:r>
          </a:p>
          <a:p>
            <a:pPr lvl="0"/>
            <a:r>
              <a:rPr lang="en-US" sz="2400" dirty="0" smtClean="0">
                <a:solidFill>
                  <a:srgbClr val="C00000"/>
                </a:solidFill>
              </a:rPr>
              <a:t>16 countries- 1 new, Germany</a:t>
            </a:r>
          </a:p>
          <a:p>
            <a:pPr lvl="0"/>
            <a:r>
              <a:rPr lang="en-US" sz="2400" dirty="0" smtClean="0">
                <a:solidFill>
                  <a:srgbClr val="C00000"/>
                </a:solidFill>
              </a:rPr>
              <a:t>37 </a:t>
            </a:r>
            <a:r>
              <a:rPr lang="en-US" sz="2400" dirty="0" err="1" smtClean="0">
                <a:solidFill>
                  <a:srgbClr val="C00000"/>
                </a:solidFill>
              </a:rPr>
              <a:t>Sisterships</a:t>
            </a:r>
            <a:endParaRPr lang="en-US" sz="2400" dirty="0" smtClean="0">
              <a:solidFill>
                <a:srgbClr val="C00000"/>
              </a:solidFill>
            </a:endParaRPr>
          </a:p>
          <a:p>
            <a:pPr lvl="0"/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sz="2400" dirty="0" smtClean="0">
                <a:solidFill>
                  <a:srgbClr val="C00000"/>
                </a:solidFill>
              </a:rPr>
              <a:t> 671 Followers</a:t>
            </a:r>
          </a:p>
          <a:p>
            <a:endParaRPr lang="en-US" sz="2400" dirty="0">
              <a:solidFill>
                <a:srgbClr val="C00000"/>
              </a:solidFill>
            </a:endParaRPr>
          </a:p>
          <a:p>
            <a:r>
              <a:rPr lang="en-US" sz="2400" dirty="0" smtClean="0">
                <a:solidFill>
                  <a:srgbClr val="C00000"/>
                </a:solidFill>
              </a:rPr>
              <a:t> 700 visitors/month</a:t>
            </a:r>
            <a:endParaRPr lang="es-ES" sz="2400" dirty="0" smtClean="0">
              <a:solidFill>
                <a:srgbClr val="C00000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566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600" dirty="0" err="1" smtClean="0"/>
              <a:t>Statistics</a:t>
            </a:r>
            <a:r>
              <a:rPr lang="es-ES" sz="6600" dirty="0" smtClean="0"/>
              <a:t> Twitter</a:t>
            </a:r>
            <a:endParaRPr lang="es-ES" sz="6600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8953695"/>
              </p:ext>
            </p:extLst>
          </p:nvPr>
        </p:nvGraphicFramePr>
        <p:xfrm>
          <a:off x="997527" y="2326302"/>
          <a:ext cx="9518075" cy="434462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13132"/>
                <a:gridCol w="2113132"/>
                <a:gridCol w="1129236"/>
                <a:gridCol w="1129236"/>
                <a:gridCol w="1011657"/>
                <a:gridCol w="1010841"/>
                <a:gridCol w="1010841"/>
              </a:tblGrid>
              <a:tr h="0">
                <a:tc gridSpan="2">
                  <a:txBody>
                    <a:bodyPr/>
                    <a:lstStyle/>
                    <a:p>
                      <a:pPr marL="875030" marR="87503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effectLst/>
                        </a:rPr>
                        <a:t>Indicators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090" marR="8509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200" spc="10" dirty="0">
                          <a:effectLst/>
                        </a:rPr>
                        <a:t>D</a:t>
                      </a:r>
                      <a:r>
                        <a:rPr lang="en-US" sz="1200" spc="-5" dirty="0">
                          <a:effectLst/>
                        </a:rPr>
                        <a:t>ec.</a:t>
                      </a:r>
                      <a:endParaRPr lang="es-ES" sz="1000" dirty="0">
                        <a:effectLst/>
                      </a:endParaRPr>
                    </a:p>
                    <a:p>
                      <a:pPr marL="255905" marR="25908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effectLst/>
                        </a:rPr>
                        <a:t>2015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265" marR="8509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200" spc="10" dirty="0">
                          <a:effectLst/>
                        </a:rPr>
                        <a:t>D</a:t>
                      </a:r>
                      <a:r>
                        <a:rPr lang="en-US" sz="1200" spc="-5" dirty="0">
                          <a:effectLst/>
                        </a:rPr>
                        <a:t>ec.</a:t>
                      </a:r>
                      <a:endParaRPr lang="es-ES" sz="1000" dirty="0">
                        <a:effectLst/>
                      </a:endParaRPr>
                    </a:p>
                    <a:p>
                      <a:pPr marL="259080" marR="25908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effectLst/>
                        </a:rPr>
                        <a:t>2016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5570" marR="116205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Feb</a:t>
                      </a:r>
                      <a:r>
                        <a:rPr lang="es-ES" sz="1200" spc="5" dirty="0">
                          <a:effectLst/>
                        </a:rPr>
                        <a:t>.</a:t>
                      </a:r>
                      <a:endParaRPr lang="es-ES" sz="1000" dirty="0">
                        <a:effectLst/>
                      </a:endParaRPr>
                    </a:p>
                    <a:p>
                      <a:pPr marL="210185" marR="21336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s-ES" sz="1200" spc="-10" dirty="0">
                          <a:effectLst/>
                        </a:rPr>
                        <a:t>2017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542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s-ES" sz="1200" spc="5" dirty="0" err="1">
                          <a:effectLst/>
                        </a:rPr>
                        <a:t>Mar</a:t>
                      </a:r>
                      <a:r>
                        <a:rPr lang="es-ES" sz="1200" dirty="0" err="1">
                          <a:effectLst/>
                        </a:rPr>
                        <a:t>ch</a:t>
                      </a:r>
                      <a:endParaRPr lang="es-ES" sz="1000" dirty="0">
                        <a:effectLst/>
                      </a:endParaRPr>
                    </a:p>
                    <a:p>
                      <a:pPr marL="236855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s-ES" sz="1200" spc="-10" dirty="0">
                          <a:effectLst/>
                        </a:rPr>
                        <a:t>2017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542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s-ES" sz="1200" spc="5" dirty="0" err="1" smtClean="0">
                          <a:effectLst/>
                        </a:rPr>
                        <a:t>April</a:t>
                      </a:r>
                      <a:endParaRPr lang="es-ES" sz="1000" dirty="0">
                        <a:effectLst/>
                      </a:endParaRPr>
                    </a:p>
                    <a:p>
                      <a:pPr marL="236855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s-ES" sz="1200" spc="-10" dirty="0">
                          <a:effectLst/>
                        </a:rPr>
                        <a:t>2017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42277">
                <a:tc rowSpan="4">
                  <a:txBody>
                    <a:bodyPr/>
                    <a:lstStyle/>
                    <a:p>
                      <a:pPr marL="66675" marR="3556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200" spc="5" dirty="0" err="1">
                          <a:effectLst/>
                        </a:rPr>
                        <a:t>Profile</a:t>
                      </a:r>
                      <a:r>
                        <a:rPr lang="es-ES" sz="1200" spc="5" dirty="0">
                          <a:effectLst/>
                        </a:rPr>
                        <a:t> </a:t>
                      </a:r>
                      <a:r>
                        <a:rPr lang="es-ES" sz="1200" spc="5" dirty="0" err="1">
                          <a:effectLst/>
                        </a:rPr>
                        <a:t>details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Followers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2135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200" spc="-10">
                          <a:effectLst/>
                        </a:rPr>
                        <a:t>500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5945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200" spc="-10">
                          <a:effectLst/>
                        </a:rPr>
                        <a:t>627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0695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200" spc="-10" dirty="0">
                          <a:effectLst/>
                        </a:rPr>
                        <a:t>647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3870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200" spc="-10" dirty="0">
                          <a:effectLst/>
                        </a:rPr>
                        <a:t>666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3870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200" spc="-10" dirty="0" smtClean="0">
                          <a:effectLst/>
                        </a:rPr>
                        <a:t>670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4227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200" spc="-10">
                          <a:effectLst/>
                        </a:rPr>
                        <a:t>T</a:t>
                      </a:r>
                      <a:r>
                        <a:rPr lang="es-ES" sz="1200" spc="5">
                          <a:effectLst/>
                        </a:rPr>
                        <a:t>w</a:t>
                      </a:r>
                      <a:r>
                        <a:rPr lang="es-ES" sz="1200">
                          <a:effectLst/>
                        </a:rPr>
                        <a:t>e</a:t>
                      </a:r>
                      <a:r>
                        <a:rPr lang="es-ES" sz="1200" spc="5">
                          <a:effectLst/>
                        </a:rPr>
                        <a:t>et</a:t>
                      </a:r>
                      <a:r>
                        <a:rPr lang="es-ES" sz="1200">
                          <a:effectLst/>
                        </a:rPr>
                        <a:t>s </a:t>
                      </a:r>
                      <a:r>
                        <a:rPr lang="es-ES" sz="1200" spc="-5">
                          <a:effectLst/>
                        </a:rPr>
                        <a:t>published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200" spc="-10" dirty="0">
                          <a:effectLst/>
                        </a:rPr>
                        <a:t>28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5945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</a:rPr>
                        <a:t>100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0695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effectLst/>
                        </a:rPr>
                        <a:t>127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3870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effectLst/>
                        </a:rPr>
                        <a:t>126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3870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 smtClean="0">
                          <a:effectLst/>
                        </a:rPr>
                        <a:t>124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4307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effectLst/>
                        </a:rPr>
                        <a:t>Visits to the profile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2135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</a:rPr>
                        <a:t>152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5945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</a:rPr>
                        <a:t>218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0695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effectLst/>
                        </a:rPr>
                        <a:t>507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3870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effectLst/>
                        </a:rPr>
                        <a:t>431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3870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 smtClean="0">
                          <a:effectLst/>
                        </a:rPr>
                        <a:t>215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4227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effectLst/>
                        </a:rPr>
                        <a:t>T</a:t>
                      </a:r>
                      <a:r>
                        <a:rPr lang="en-US" sz="1200" spc="5" dirty="0">
                          <a:effectLst/>
                        </a:rPr>
                        <a:t>w</a:t>
                      </a:r>
                      <a:r>
                        <a:rPr lang="en-US" sz="1200" dirty="0">
                          <a:effectLst/>
                        </a:rPr>
                        <a:t>e</a:t>
                      </a:r>
                      <a:r>
                        <a:rPr lang="en-US" sz="1200" spc="5" dirty="0">
                          <a:effectLst/>
                        </a:rPr>
                        <a:t>et</a:t>
                      </a:r>
                      <a:r>
                        <a:rPr lang="en-US" sz="1200" dirty="0">
                          <a:effectLst/>
                        </a:rPr>
                        <a:t> Impressions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6565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</a:rPr>
                        <a:t>5</a:t>
                      </a:r>
                      <a:r>
                        <a:rPr lang="en-US" sz="1200" spc="10">
                          <a:effectLst/>
                        </a:rPr>
                        <a:t>.</a:t>
                      </a:r>
                      <a:r>
                        <a:rPr lang="en-US" sz="1200" spc="-10">
                          <a:effectLst/>
                        </a:rPr>
                        <a:t>67</a:t>
                      </a:r>
                      <a:r>
                        <a:rPr lang="en-US" sz="1200">
                          <a:effectLst/>
                        </a:rPr>
                        <a:t>8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9740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</a:rPr>
                        <a:t>13,6</a:t>
                      </a:r>
                      <a:r>
                        <a:rPr lang="en-US" sz="1200">
                          <a:effectLst/>
                        </a:rPr>
                        <a:t>K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5125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effectLst/>
                        </a:rPr>
                        <a:t>26,6</a:t>
                      </a:r>
                      <a:r>
                        <a:rPr lang="en-US" sz="1200" dirty="0">
                          <a:effectLst/>
                        </a:rPr>
                        <a:t>K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0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effectLst/>
                        </a:rPr>
                        <a:t>31</a:t>
                      </a:r>
                      <a:r>
                        <a:rPr lang="en-US" sz="1200" dirty="0">
                          <a:effectLst/>
                        </a:rPr>
                        <a:t>,</a:t>
                      </a:r>
                      <a:r>
                        <a:rPr lang="en-US" sz="1200" spc="-5" dirty="0">
                          <a:effectLst/>
                        </a:rPr>
                        <a:t>4</a:t>
                      </a:r>
                      <a:r>
                        <a:rPr lang="en-US" sz="1200" dirty="0">
                          <a:effectLst/>
                        </a:rPr>
                        <a:t>K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0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 smtClean="0">
                          <a:effectLst/>
                        </a:rPr>
                        <a:t>21,3</a:t>
                      </a:r>
                      <a:r>
                        <a:rPr lang="en-US" sz="1200" dirty="0" smtClean="0">
                          <a:effectLst/>
                        </a:rPr>
                        <a:t>K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78135">
                <a:tc rowSpan="3">
                  <a:txBody>
                    <a:bodyPr/>
                    <a:lstStyle/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Activity of the account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200" spc="5" dirty="0" err="1">
                          <a:effectLst/>
                        </a:rPr>
                        <a:t>Average</a:t>
                      </a:r>
                      <a:r>
                        <a:rPr lang="es-ES" sz="1200" spc="-5" dirty="0">
                          <a:effectLst/>
                        </a:rPr>
                        <a:t> </a:t>
                      </a:r>
                      <a:r>
                        <a:rPr lang="es-ES" sz="1200" spc="5" dirty="0">
                          <a:effectLst/>
                        </a:rPr>
                        <a:t>tw</a:t>
                      </a:r>
                      <a:r>
                        <a:rPr lang="es-ES" sz="1200" dirty="0">
                          <a:effectLst/>
                        </a:rPr>
                        <a:t>e</a:t>
                      </a:r>
                      <a:r>
                        <a:rPr lang="es-ES" sz="1200" spc="5" dirty="0">
                          <a:effectLst/>
                        </a:rPr>
                        <a:t>et</a:t>
                      </a:r>
                      <a:r>
                        <a:rPr lang="es-ES" sz="1200" spc="10" dirty="0">
                          <a:effectLst/>
                        </a:rPr>
                        <a:t>s</a:t>
                      </a:r>
                      <a:r>
                        <a:rPr lang="es-ES" sz="1200" spc="-5" dirty="0">
                          <a:effectLst/>
                        </a:rPr>
                        <a:t>/</a:t>
                      </a:r>
                      <a:r>
                        <a:rPr lang="es-ES" sz="1200" spc="-5" dirty="0" err="1">
                          <a:effectLst/>
                        </a:rPr>
                        <a:t>d</a:t>
                      </a:r>
                      <a:r>
                        <a:rPr lang="es-ES" sz="1200" spc="-10" dirty="0" err="1">
                          <a:effectLst/>
                        </a:rPr>
                        <a:t>ay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594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</a:rPr>
                        <a:t>1,0</a:t>
                      </a:r>
                      <a:r>
                        <a:rPr lang="en-US" sz="1200">
                          <a:effectLst/>
                        </a:rPr>
                        <a:t>2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911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</a:rPr>
                        <a:t>4,5</a:t>
                      </a:r>
                      <a:r>
                        <a:rPr lang="en-US" sz="1200">
                          <a:effectLst/>
                        </a:rPr>
                        <a:t>5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effectLst/>
                        </a:rPr>
                        <a:t>6,4</a:t>
                      </a:r>
                      <a:r>
                        <a:rPr lang="en-US" sz="1200" dirty="0">
                          <a:effectLst/>
                        </a:rPr>
                        <a:t>9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effectLst/>
                        </a:rPr>
                        <a:t>5</a:t>
                      </a:r>
                      <a:r>
                        <a:rPr lang="en-US" sz="1200" dirty="0">
                          <a:effectLst/>
                        </a:rPr>
                        <a:t>,</a:t>
                      </a:r>
                      <a:r>
                        <a:rPr lang="en-US" sz="1200" spc="-5" dirty="0">
                          <a:effectLst/>
                        </a:rPr>
                        <a:t>1</a:t>
                      </a:r>
                      <a:r>
                        <a:rPr lang="en-US" sz="1200" dirty="0">
                          <a:effectLst/>
                        </a:rPr>
                        <a:t>2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 smtClean="0">
                          <a:effectLst/>
                        </a:rPr>
                        <a:t>-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6423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4508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Activity: </a:t>
                      </a:r>
                      <a:r>
                        <a:rPr lang="en-US" sz="1200" spc="15" dirty="0">
                          <a:effectLst/>
                        </a:rPr>
                        <a:t>proportion of </a:t>
                      </a:r>
                      <a:r>
                        <a:rPr lang="en-US" sz="1200" spc="-10" dirty="0">
                          <a:effectLst/>
                        </a:rPr>
                        <a:t>T</a:t>
                      </a:r>
                      <a:r>
                        <a:rPr lang="en-US" sz="1200" spc="5" dirty="0">
                          <a:effectLst/>
                        </a:rPr>
                        <a:t>w</a:t>
                      </a:r>
                      <a:r>
                        <a:rPr lang="en-US" sz="1200" dirty="0">
                          <a:effectLst/>
                        </a:rPr>
                        <a:t>e</a:t>
                      </a:r>
                      <a:r>
                        <a:rPr lang="en-US" sz="1200" spc="5" dirty="0">
                          <a:effectLst/>
                        </a:rPr>
                        <a:t>et</a:t>
                      </a:r>
                      <a:r>
                        <a:rPr lang="en-US" sz="1200" dirty="0">
                          <a:effectLst/>
                        </a:rPr>
                        <a:t>s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165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effectLst/>
                        </a:rPr>
                        <a:t>53%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926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</a:rPr>
                        <a:t>71,5</a:t>
                      </a:r>
                      <a:r>
                        <a:rPr lang="en-US" sz="1200">
                          <a:effectLst/>
                        </a:rPr>
                        <a:t>%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21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effectLst/>
                        </a:rPr>
                        <a:t>74%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464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effectLst/>
                        </a:rPr>
                        <a:t>76</a:t>
                      </a:r>
                      <a:r>
                        <a:rPr lang="en-US" sz="1200" dirty="0">
                          <a:effectLst/>
                        </a:rPr>
                        <a:t>,</a:t>
                      </a:r>
                      <a:r>
                        <a:rPr lang="en-US" sz="1200" spc="-5" dirty="0">
                          <a:effectLst/>
                        </a:rPr>
                        <a:t>5</a:t>
                      </a:r>
                      <a:r>
                        <a:rPr lang="en-US" sz="1200" dirty="0">
                          <a:effectLst/>
                        </a:rPr>
                        <a:t>%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464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 smtClean="0">
                          <a:effectLst/>
                        </a:rPr>
                        <a:t>   -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7813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4508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Activity: </a:t>
                      </a:r>
                      <a:r>
                        <a:rPr lang="en-US" sz="1200" spc="15" dirty="0">
                          <a:effectLst/>
                        </a:rPr>
                        <a:t>proportion of </a:t>
                      </a:r>
                      <a:r>
                        <a:rPr lang="en-US" sz="1200" spc="-10" dirty="0">
                          <a:effectLst/>
                        </a:rPr>
                        <a:t>Ret</a:t>
                      </a:r>
                      <a:r>
                        <a:rPr lang="en-US" sz="1200" spc="5" dirty="0">
                          <a:effectLst/>
                        </a:rPr>
                        <a:t>w</a:t>
                      </a:r>
                      <a:r>
                        <a:rPr lang="en-US" sz="1200" dirty="0">
                          <a:effectLst/>
                        </a:rPr>
                        <a:t>e</a:t>
                      </a:r>
                      <a:r>
                        <a:rPr lang="en-US" sz="1200" spc="5" dirty="0">
                          <a:effectLst/>
                        </a:rPr>
                        <a:t>et</a:t>
                      </a:r>
                      <a:r>
                        <a:rPr lang="en-US" sz="1200" dirty="0">
                          <a:effectLst/>
                        </a:rPr>
                        <a:t>s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165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effectLst/>
                        </a:rPr>
                        <a:t>46%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926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effectLst/>
                        </a:rPr>
                        <a:t>28,5</a:t>
                      </a:r>
                      <a:r>
                        <a:rPr lang="en-US" sz="1200" dirty="0">
                          <a:effectLst/>
                        </a:rPr>
                        <a:t>%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21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effectLst/>
                        </a:rPr>
                        <a:t>26%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21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effectLst/>
                        </a:rPr>
                        <a:t>23%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21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 smtClean="0">
                          <a:effectLst/>
                        </a:rPr>
                        <a:t>-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42277">
                <a:tc rowSpan="3">
                  <a:txBody>
                    <a:bodyPr/>
                    <a:lstStyle/>
                    <a:p>
                      <a:pPr marL="66675" marR="34290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Technical quality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Usage of</a:t>
                      </a:r>
                      <a:r>
                        <a:rPr lang="en-US" sz="1200" spc="-5">
                          <a:effectLst/>
                        </a:rPr>
                        <a:t> H</a:t>
                      </a:r>
                      <a:r>
                        <a:rPr lang="en-US" sz="1200">
                          <a:effectLst/>
                        </a:rPr>
                        <a:t>a</a:t>
                      </a:r>
                      <a:r>
                        <a:rPr lang="en-US" sz="1200" spc="10">
                          <a:effectLst/>
                        </a:rPr>
                        <a:t>s</a:t>
                      </a:r>
                      <a:r>
                        <a:rPr lang="en-US" sz="1200" spc="-5">
                          <a:effectLst/>
                        </a:rPr>
                        <a:t>h</a:t>
                      </a:r>
                      <a:r>
                        <a:rPr lang="en-US" sz="1200" spc="5">
                          <a:effectLst/>
                        </a:rPr>
                        <a:t>t</a:t>
                      </a:r>
                      <a:r>
                        <a:rPr lang="en-US" sz="1200">
                          <a:effectLst/>
                        </a:rPr>
                        <a:t>a</a:t>
                      </a:r>
                      <a:r>
                        <a:rPr lang="en-US" sz="1200" spc="10">
                          <a:effectLst/>
                        </a:rPr>
                        <a:t>g</a:t>
                      </a:r>
                      <a:r>
                        <a:rPr lang="en-US" sz="1200">
                          <a:effectLst/>
                        </a:rPr>
                        <a:t>s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1655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</a:rPr>
                        <a:t>58%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5465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effectLst/>
                        </a:rPr>
                        <a:t>72%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215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effectLst/>
                        </a:rPr>
                        <a:t>67%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effectLst/>
                        </a:rPr>
                        <a:t>68</a:t>
                      </a:r>
                      <a:r>
                        <a:rPr lang="en-US" sz="1200" dirty="0">
                          <a:effectLst/>
                        </a:rPr>
                        <a:t>,</a:t>
                      </a:r>
                      <a:r>
                        <a:rPr lang="en-US" sz="1200" spc="-5" dirty="0">
                          <a:effectLst/>
                        </a:rPr>
                        <a:t>5</a:t>
                      </a:r>
                      <a:r>
                        <a:rPr lang="en-US" sz="1200" dirty="0">
                          <a:effectLst/>
                        </a:rPr>
                        <a:t>%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 smtClean="0">
                          <a:effectLst/>
                        </a:rPr>
                        <a:t>   - 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4307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</a:t>
                      </a:r>
                      <a:r>
                        <a:rPr lang="en-US" sz="1200" spc="-5">
                          <a:effectLst/>
                        </a:rPr>
                        <a:t>R</a:t>
                      </a:r>
                      <a:r>
                        <a:rPr lang="en-US" sz="1200">
                          <a:effectLst/>
                        </a:rPr>
                        <a:t>L inclusion 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6085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</a:rPr>
                        <a:t>95,5</a:t>
                      </a:r>
                      <a:r>
                        <a:rPr lang="en-US" sz="1200">
                          <a:effectLst/>
                        </a:rPr>
                        <a:t>%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9260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</a:rPr>
                        <a:t>79,5</a:t>
                      </a:r>
                      <a:r>
                        <a:rPr lang="en-US" sz="1200">
                          <a:effectLst/>
                        </a:rPr>
                        <a:t>%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215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effectLst/>
                        </a:rPr>
                        <a:t>89%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215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effectLst/>
                        </a:rPr>
                        <a:t>84%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215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 smtClean="0">
                          <a:effectLst/>
                        </a:rPr>
                        <a:t>-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4227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Mentions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6085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</a:rPr>
                        <a:t>54,5</a:t>
                      </a:r>
                      <a:r>
                        <a:rPr lang="en-US" sz="1200">
                          <a:effectLst/>
                        </a:rPr>
                        <a:t>%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5465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</a:rPr>
                        <a:t>52%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215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effectLst/>
                        </a:rPr>
                        <a:t>54%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215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effectLst/>
                        </a:rPr>
                        <a:t>50%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215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 smtClean="0">
                          <a:effectLst/>
                        </a:rPr>
                        <a:t>-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42277">
                <a:tc rowSpan="3">
                  <a:txBody>
                    <a:bodyPr/>
                    <a:lstStyle/>
                    <a:p>
                      <a:pPr marL="6667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10">
                          <a:effectLst/>
                        </a:rPr>
                        <a:t>Influence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</a:rPr>
                        <a:t>T</a:t>
                      </a:r>
                      <a:r>
                        <a:rPr lang="en-US" sz="1200" spc="5">
                          <a:effectLst/>
                        </a:rPr>
                        <a:t>w</a:t>
                      </a:r>
                      <a:r>
                        <a:rPr lang="en-US" sz="1200">
                          <a:effectLst/>
                        </a:rPr>
                        <a:t>e</a:t>
                      </a:r>
                      <a:r>
                        <a:rPr lang="en-US" sz="1200" spc="5">
                          <a:effectLst/>
                        </a:rPr>
                        <a:t>et</a:t>
                      </a:r>
                      <a:r>
                        <a:rPr lang="en-US" sz="1200">
                          <a:effectLst/>
                        </a:rPr>
                        <a:t>s retweeted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1655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</a:rPr>
                        <a:t>21%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5465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</a:rPr>
                        <a:t>35%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215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effectLst/>
                        </a:rPr>
                        <a:t>32%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215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effectLst/>
                        </a:rPr>
                        <a:t>37%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215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 smtClean="0">
                          <a:effectLst/>
                        </a:rPr>
                        <a:t>-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8134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553720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Marked as Favourites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1655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</a:rPr>
                        <a:t>14%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5465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</a:rPr>
                        <a:t>34%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215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effectLst/>
                        </a:rPr>
                        <a:t>28%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215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effectLst/>
                        </a:rPr>
                        <a:t>34%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215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 smtClean="0">
                          <a:effectLst/>
                        </a:rPr>
                        <a:t>-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4227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10" dirty="0">
                          <a:effectLst/>
                        </a:rPr>
                        <a:t>Included in lists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</a:rPr>
                        <a:t>29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</a:rPr>
                        <a:t>74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effectLst/>
                        </a:rPr>
                        <a:t>81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effectLst/>
                        </a:rPr>
                        <a:t>82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 dirty="0">
                          <a:effectLst/>
                        </a:rPr>
                        <a:t>82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5441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840851" y="4268293"/>
            <a:ext cx="643278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6600" dirty="0" smtClean="0"/>
          </a:p>
          <a:p>
            <a:r>
              <a:rPr lang="es-ES" sz="6600" dirty="0" err="1" smtClean="0"/>
              <a:t>Statistics</a:t>
            </a:r>
            <a:r>
              <a:rPr lang="es-ES" sz="6600" dirty="0" smtClean="0"/>
              <a:t> Blog</a:t>
            </a:r>
            <a:endParaRPr lang="es-ES" sz="66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88" y="173308"/>
            <a:ext cx="6829425" cy="31908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1836" y="173308"/>
            <a:ext cx="3381375" cy="6086475"/>
          </a:xfrm>
          <a:prstGeom prst="rect">
            <a:avLst/>
          </a:prstGeom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950456"/>
              </p:ext>
            </p:extLst>
          </p:nvPr>
        </p:nvGraphicFramePr>
        <p:xfrm>
          <a:off x="709208" y="3789820"/>
          <a:ext cx="5972147" cy="126016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30184"/>
                <a:gridCol w="1180867"/>
                <a:gridCol w="1187032"/>
                <a:gridCol w="1187032"/>
                <a:gridCol w="1187032"/>
              </a:tblGrid>
              <a:tr h="2525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D</a:t>
                      </a:r>
                      <a:r>
                        <a:rPr lang="en-US" sz="1200" spc="10">
                          <a:effectLst/>
                        </a:rPr>
                        <a:t>I</a:t>
                      </a:r>
                      <a:r>
                        <a:rPr lang="en-US" sz="1200">
                          <a:effectLst/>
                        </a:rPr>
                        <a:t>C </a:t>
                      </a:r>
                      <a:r>
                        <a:rPr lang="en-US" sz="1200" spc="-10">
                          <a:effectLst/>
                        </a:rPr>
                        <a:t>201</a:t>
                      </a:r>
                      <a:r>
                        <a:rPr lang="en-US" sz="1200">
                          <a:effectLst/>
                        </a:rPr>
                        <a:t>6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</a:t>
                      </a:r>
                      <a:r>
                        <a:rPr lang="en-US" sz="1200" spc="-10">
                          <a:effectLst/>
                        </a:rPr>
                        <a:t>E</a:t>
                      </a:r>
                      <a:r>
                        <a:rPr lang="en-US" sz="1200" spc="-5">
                          <a:effectLst/>
                        </a:rPr>
                        <a:t>B</a:t>
                      </a:r>
                      <a:r>
                        <a:rPr lang="en-US" sz="1200">
                          <a:effectLst/>
                        </a:rPr>
                        <a:t>R</a:t>
                      </a:r>
                      <a:r>
                        <a:rPr lang="en-US" sz="1200" spc="-15">
                          <a:effectLst/>
                        </a:rPr>
                        <a:t>E</a:t>
                      </a:r>
                      <a:r>
                        <a:rPr lang="en-US" sz="1200">
                          <a:effectLst/>
                        </a:rPr>
                        <a:t>RO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5">
                          <a:effectLst/>
                        </a:rPr>
                        <a:t>M</a:t>
                      </a:r>
                      <a:r>
                        <a:rPr lang="en-US" sz="1200">
                          <a:effectLst/>
                        </a:rPr>
                        <a:t>AR</a:t>
                      </a:r>
                      <a:r>
                        <a:rPr lang="en-US" sz="1200" spc="-10">
                          <a:effectLst/>
                        </a:rPr>
                        <a:t>Z</a:t>
                      </a:r>
                      <a:r>
                        <a:rPr lang="en-US" sz="1200">
                          <a:effectLst/>
                        </a:rPr>
                        <a:t>O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</a:rPr>
                        <a:t>ABRIL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56715">
                <a:tc>
                  <a:txBody>
                    <a:bodyPr/>
                    <a:lstStyle/>
                    <a:p>
                      <a:pPr marL="6350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</a:rPr>
                        <a:t>Vi</a:t>
                      </a:r>
                      <a:r>
                        <a:rPr lang="en-US" sz="1200" spc="10">
                          <a:effectLst/>
                        </a:rPr>
                        <a:t>s</a:t>
                      </a:r>
                      <a:r>
                        <a:rPr lang="en-US" sz="1200" spc="-10">
                          <a:effectLst/>
                        </a:rPr>
                        <a:t>i</a:t>
                      </a:r>
                      <a:r>
                        <a:rPr lang="en-US" sz="1200" spc="5">
                          <a:effectLst/>
                        </a:rPr>
                        <a:t>t</a:t>
                      </a:r>
                      <a:r>
                        <a:rPr lang="en-US" sz="1200">
                          <a:effectLst/>
                        </a:rPr>
                        <a:t>as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</a:rPr>
                        <a:t>402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</a:rPr>
                        <a:t>685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</a:rPr>
                        <a:t>798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</a:rPr>
                        <a:t>805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53370">
                <a:tc>
                  <a:txBody>
                    <a:bodyPr/>
                    <a:lstStyle/>
                    <a:p>
                      <a:pPr marL="63500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</a:rPr>
                        <a:t>Vi</a:t>
                      </a:r>
                      <a:r>
                        <a:rPr lang="en-US" sz="1200" spc="10">
                          <a:effectLst/>
                        </a:rPr>
                        <a:t>s</a:t>
                      </a:r>
                      <a:r>
                        <a:rPr lang="en-US" sz="1200" spc="-10">
                          <a:effectLst/>
                        </a:rPr>
                        <a:t>i</a:t>
                      </a:r>
                      <a:r>
                        <a:rPr lang="en-US" sz="1200" spc="5">
                          <a:effectLst/>
                        </a:rPr>
                        <a:t>t</a:t>
                      </a:r>
                      <a:r>
                        <a:rPr lang="en-US" sz="1200">
                          <a:effectLst/>
                        </a:rPr>
                        <a:t>a</a:t>
                      </a:r>
                      <a:r>
                        <a:rPr lang="en-US" sz="1200" spc="-5">
                          <a:effectLst/>
                        </a:rPr>
                        <a:t>n</a:t>
                      </a:r>
                      <a:r>
                        <a:rPr lang="en-US" sz="1200" spc="5">
                          <a:effectLst/>
                        </a:rPr>
                        <a:t>t</a:t>
                      </a:r>
                      <a:r>
                        <a:rPr lang="en-US" sz="1200">
                          <a:effectLst/>
                        </a:rPr>
                        <a:t>es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</a:rPr>
                        <a:t>182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</a:rPr>
                        <a:t>276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</a:rPr>
                        <a:t>359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4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10">
                          <a:effectLst/>
                        </a:rPr>
                        <a:t>404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97542">
                <a:tc>
                  <a:txBody>
                    <a:bodyPr/>
                    <a:lstStyle/>
                    <a:p>
                      <a:pPr marL="63500" marR="37846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spc="-5">
                          <a:effectLst/>
                        </a:rPr>
                        <a:t>N</a:t>
                      </a:r>
                      <a:r>
                        <a:rPr lang="en-US" sz="1200">
                          <a:effectLst/>
                        </a:rPr>
                        <a:t>º</a:t>
                      </a:r>
                      <a:r>
                        <a:rPr lang="en-US" sz="1200" spc="-10">
                          <a:effectLst/>
                        </a:rPr>
                        <a:t>po</a:t>
                      </a:r>
                      <a:r>
                        <a:rPr lang="en-US" sz="1200" spc="10">
                          <a:effectLst/>
                        </a:rPr>
                        <a:t>s</a:t>
                      </a:r>
                      <a:r>
                        <a:rPr lang="en-US" sz="1200">
                          <a:effectLst/>
                        </a:rPr>
                        <a:t>t </a:t>
                      </a:r>
                      <a:r>
                        <a:rPr lang="en-US" sz="1200" spc="-5">
                          <a:effectLst/>
                        </a:rPr>
                        <a:t>pub</a:t>
                      </a:r>
                      <a:r>
                        <a:rPr lang="en-US" sz="1200" spc="10">
                          <a:effectLst/>
                        </a:rPr>
                        <a:t>l</a:t>
                      </a:r>
                      <a:r>
                        <a:rPr lang="en-US" sz="1200" spc="-10">
                          <a:effectLst/>
                        </a:rPr>
                        <a:t>i</a:t>
                      </a:r>
                      <a:r>
                        <a:rPr lang="en-US" sz="1200" spc="-5">
                          <a:effectLst/>
                        </a:rPr>
                        <a:t>c</a:t>
                      </a:r>
                      <a:r>
                        <a:rPr lang="en-US" sz="1200">
                          <a:effectLst/>
                        </a:rPr>
                        <a:t>a</a:t>
                      </a:r>
                      <a:r>
                        <a:rPr lang="en-US" sz="1200" spc="-5">
                          <a:effectLst/>
                        </a:rPr>
                        <a:t>d</a:t>
                      </a:r>
                      <a:r>
                        <a:rPr lang="en-US" sz="1200" spc="-10">
                          <a:effectLst/>
                        </a:rPr>
                        <a:t>o</a:t>
                      </a:r>
                      <a:r>
                        <a:rPr lang="en-US" sz="1200">
                          <a:effectLst/>
                        </a:rPr>
                        <a:t>s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260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1802" y="1389206"/>
            <a:ext cx="11566358" cy="5032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Communication strategy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1800" dirty="0" smtClean="0"/>
              <a:t>Focus on libraries, not national representatives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s-ES" sz="1800" dirty="0" smtClean="0"/>
              <a:t>New Blog:</a:t>
            </a:r>
          </a:p>
          <a:p>
            <a:pPr marL="0" indent="0">
              <a:buNone/>
            </a:pPr>
            <a:endParaRPr lang="es-ES" sz="1800" dirty="0" smtClean="0"/>
          </a:p>
          <a:p>
            <a:pPr marL="457200" lvl="1" indent="0">
              <a:buNone/>
            </a:pPr>
            <a:r>
              <a:rPr lang="es-ES" sz="1800" dirty="0" err="1" smtClean="0"/>
              <a:t>Simplified</a:t>
            </a:r>
            <a:r>
              <a:rPr lang="es-ES" sz="1800" dirty="0" smtClean="0"/>
              <a:t> </a:t>
            </a:r>
            <a:r>
              <a:rPr lang="es-ES" sz="1800" dirty="0" err="1"/>
              <a:t>menu</a:t>
            </a:r>
            <a:r>
              <a:rPr lang="es-ES" sz="1800" dirty="0"/>
              <a:t> (</a:t>
            </a:r>
            <a:r>
              <a:rPr lang="es-ES" sz="1800" dirty="0" err="1"/>
              <a:t>redistribution</a:t>
            </a:r>
            <a:r>
              <a:rPr lang="es-ES" sz="1800" dirty="0"/>
              <a:t> of </a:t>
            </a:r>
            <a:r>
              <a:rPr lang="es-ES" sz="1800" dirty="0" err="1"/>
              <a:t>information</a:t>
            </a:r>
            <a:r>
              <a:rPr lang="es-ES" sz="1800" dirty="0"/>
              <a:t>)</a:t>
            </a:r>
          </a:p>
          <a:p>
            <a:pPr marL="457200" lvl="1" indent="0">
              <a:buNone/>
            </a:pPr>
            <a:endParaRPr lang="es-ES" sz="1800" dirty="0"/>
          </a:p>
          <a:p>
            <a:pPr marL="457200" lvl="1" indent="0">
              <a:buNone/>
            </a:pPr>
            <a:r>
              <a:rPr lang="es-ES" sz="1800" dirty="0" err="1"/>
              <a:t>Easier</a:t>
            </a:r>
            <a:r>
              <a:rPr lang="es-ES" sz="1800" dirty="0"/>
              <a:t> </a:t>
            </a:r>
            <a:r>
              <a:rPr lang="es-ES" sz="1800" dirty="0" err="1"/>
              <a:t>way</a:t>
            </a:r>
            <a:r>
              <a:rPr lang="es-ES" sz="1800" dirty="0"/>
              <a:t> to </a:t>
            </a:r>
            <a:r>
              <a:rPr lang="es-ES" sz="1800" dirty="0" err="1"/>
              <a:t>join</a:t>
            </a:r>
            <a:r>
              <a:rPr lang="es-ES" sz="1800" dirty="0"/>
              <a:t> </a:t>
            </a:r>
            <a:r>
              <a:rPr lang="es-ES" sz="1800" dirty="0" err="1"/>
              <a:t>the</a:t>
            </a:r>
            <a:r>
              <a:rPr lang="es-ES" sz="1800" dirty="0"/>
              <a:t> </a:t>
            </a:r>
            <a:r>
              <a:rPr lang="es-ES" sz="1800" dirty="0" err="1"/>
              <a:t>program</a:t>
            </a:r>
            <a:r>
              <a:rPr lang="es-ES" sz="1800" dirty="0"/>
              <a:t> (</a:t>
            </a:r>
            <a:r>
              <a:rPr lang="es-ES" sz="1800" dirty="0" err="1"/>
              <a:t>directly</a:t>
            </a:r>
            <a:r>
              <a:rPr lang="es-ES" sz="1800" dirty="0"/>
              <a:t> to </a:t>
            </a:r>
            <a:r>
              <a:rPr lang="es-ES" sz="1800" dirty="0" err="1"/>
              <a:t>Secretariat</a:t>
            </a:r>
            <a:r>
              <a:rPr lang="es-ES" sz="1800" dirty="0"/>
              <a:t> </a:t>
            </a:r>
            <a:r>
              <a:rPr lang="es-ES" sz="1800" dirty="0" err="1"/>
              <a:t>with</a:t>
            </a:r>
            <a:r>
              <a:rPr lang="es-ES" sz="1800" dirty="0"/>
              <a:t> </a:t>
            </a:r>
            <a:r>
              <a:rPr lang="es-ES" sz="1800" dirty="0" err="1"/>
              <a:t>eForm</a:t>
            </a:r>
            <a:r>
              <a:rPr lang="es-ES" sz="1800" dirty="0" smtClean="0"/>
              <a:t>)</a:t>
            </a:r>
          </a:p>
          <a:p>
            <a:pPr marL="457200" lvl="1" indent="0">
              <a:buNone/>
            </a:pPr>
            <a:endParaRPr lang="es-ES" sz="1800" dirty="0"/>
          </a:p>
          <a:p>
            <a:pPr marL="457200" lvl="1" indent="0">
              <a:buNone/>
            </a:pPr>
            <a:r>
              <a:rPr lang="es-ES" sz="1800" dirty="0" smtClean="0"/>
              <a:t>New logo, </a:t>
            </a:r>
            <a:r>
              <a:rPr lang="es-ES" sz="1800" dirty="0" err="1" smtClean="0"/>
              <a:t>image</a:t>
            </a:r>
            <a:r>
              <a:rPr lang="es-ES" sz="1800" dirty="0" smtClean="0"/>
              <a:t> </a:t>
            </a:r>
            <a:r>
              <a:rPr lang="es-ES" sz="1800" dirty="0" err="1" smtClean="0"/>
              <a:t>linked</a:t>
            </a:r>
            <a:r>
              <a:rPr lang="es-ES" sz="1800" dirty="0" smtClean="0"/>
              <a:t> to NAPLE (more </a:t>
            </a:r>
            <a:r>
              <a:rPr lang="es-ES" sz="1800" dirty="0" err="1" smtClean="0"/>
              <a:t>corporate</a:t>
            </a:r>
            <a:r>
              <a:rPr lang="es-ES" sz="1800" dirty="0" smtClean="0"/>
              <a:t>)</a:t>
            </a:r>
            <a:endParaRPr lang="es-ES" sz="1800" dirty="0"/>
          </a:p>
          <a:p>
            <a:pPr marL="0" indent="0" algn="ctr">
              <a:buNone/>
            </a:pPr>
            <a:endParaRPr lang="en-US" sz="1800" dirty="0" smtClean="0"/>
          </a:p>
          <a:p>
            <a:pPr marL="0" indent="0" algn="ctr">
              <a:buNone/>
            </a:pPr>
            <a:endParaRPr lang="es-ES" dirty="0" smtClean="0"/>
          </a:p>
          <a:p>
            <a:pPr marL="0" lvl="0" indent="0" algn="ctr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897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ES" sz="4400" dirty="0" smtClean="0"/>
          </a:p>
          <a:p>
            <a:pPr marL="0" indent="0" algn="ctr">
              <a:buNone/>
            </a:pPr>
            <a:r>
              <a:rPr lang="es-ES" sz="4400" dirty="0" err="1" smtClean="0"/>
              <a:t>Thanks</a:t>
            </a:r>
            <a:r>
              <a:rPr lang="es-ES" sz="4400" dirty="0" smtClean="0"/>
              <a:t>!</a:t>
            </a:r>
            <a:endParaRPr lang="es-ES" sz="4400" dirty="0"/>
          </a:p>
        </p:txBody>
      </p:sp>
      <p:sp>
        <p:nvSpPr>
          <p:cNvPr id="4" name="Rectángulo 3"/>
          <p:cNvSpPr/>
          <p:nvPr/>
        </p:nvSpPr>
        <p:spPr>
          <a:xfrm>
            <a:off x="2165684" y="3244333"/>
            <a:ext cx="77964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u="sng" dirty="0" smtClean="0">
              <a:hlinkClick r:id="rId2"/>
            </a:endParaRPr>
          </a:p>
          <a:p>
            <a:pPr algn="ctr"/>
            <a:r>
              <a:rPr lang="en-US" sz="3600" u="sng" dirty="0" smtClean="0">
                <a:hlinkClick r:id="rId2"/>
              </a:rPr>
              <a:t>naple.sisterlibraries@gmail.com</a:t>
            </a:r>
            <a:r>
              <a:rPr lang="en-US" sz="3600" dirty="0" smtClean="0"/>
              <a:t> 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89895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267</Words>
  <Application>Microsoft Office PowerPoint</Application>
  <PresentationFormat>Panorámica</PresentationFormat>
  <Paragraphs>158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de Office</vt:lpstr>
      <vt:lpstr>NAPLE SISTER LIBRARIES 2017</vt:lpstr>
      <vt:lpstr>Presentación de PowerPoint</vt:lpstr>
      <vt:lpstr>Statistics Twitter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Gracia Sancho Diego</dc:creator>
  <cp:lastModifiedBy>Gracia Sancho Diego</cp:lastModifiedBy>
  <cp:revision>34</cp:revision>
  <dcterms:created xsi:type="dcterms:W3CDTF">2016-05-03T09:07:23Z</dcterms:created>
  <dcterms:modified xsi:type="dcterms:W3CDTF">2017-04-26T11:16:18Z</dcterms:modified>
</cp:coreProperties>
</file>